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 snapToGrid="0">
      <p:cViewPr>
        <p:scale>
          <a:sx n="66" d="100"/>
          <a:sy n="66" d="100"/>
        </p:scale>
        <p:origin x="486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4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6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8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5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6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3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2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9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7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8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E82F-013E-4BCC-8D3D-237C38DCA80C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EA17-9517-47B4-962C-62A6D50C1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9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C0DA98-4506-3A3A-EE4A-624DE62A9DA8}"/>
              </a:ext>
            </a:extLst>
          </p:cNvPr>
          <p:cNvSpPr/>
          <p:nvPr/>
        </p:nvSpPr>
        <p:spPr>
          <a:xfrm>
            <a:off x="0" y="8800240"/>
            <a:ext cx="6858000" cy="11745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0F1FA4-F6FA-1CFE-CCF3-E2950CC8A6D0}"/>
              </a:ext>
            </a:extLst>
          </p:cNvPr>
          <p:cNvSpPr/>
          <p:nvPr/>
        </p:nvSpPr>
        <p:spPr>
          <a:xfrm>
            <a:off x="124597" y="1237065"/>
            <a:ext cx="6608805" cy="103938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福井県観光連盟</a:t>
            </a:r>
            <a:endParaRPr kumimoji="1" lang="en-US" altLang="ja-JP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観光地域づくり推進事業補助金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0E8DA90-2151-5069-E5DB-94FD0B1E221C}"/>
              </a:ext>
            </a:extLst>
          </p:cNvPr>
          <p:cNvSpPr/>
          <p:nvPr/>
        </p:nvSpPr>
        <p:spPr>
          <a:xfrm>
            <a:off x="2261489" y="439696"/>
            <a:ext cx="2335021" cy="6449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令和７年度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66756C-A715-CEE4-0853-327D9D20F966}"/>
              </a:ext>
            </a:extLst>
          </p:cNvPr>
          <p:cNvSpPr/>
          <p:nvPr/>
        </p:nvSpPr>
        <p:spPr>
          <a:xfrm>
            <a:off x="7190416" y="4160825"/>
            <a:ext cx="1350911" cy="607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78376F-4278-F230-1149-3FD6AB4A9943}"/>
              </a:ext>
            </a:extLst>
          </p:cNvPr>
          <p:cNvSpPr/>
          <p:nvPr/>
        </p:nvSpPr>
        <p:spPr>
          <a:xfrm>
            <a:off x="124598" y="8940800"/>
            <a:ext cx="6597446" cy="96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（公社）福井県観光連盟観光地域づくり推進事業部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〒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910-0004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福井市宝永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2-4-10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 福井県宝永分庁舎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0776-23-0182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0776-23-3715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ED0AF7-0B13-A650-4C01-B4A6EE050707}"/>
              </a:ext>
            </a:extLst>
          </p:cNvPr>
          <p:cNvSpPr/>
          <p:nvPr/>
        </p:nvSpPr>
        <p:spPr>
          <a:xfrm>
            <a:off x="7742950" y="6053247"/>
            <a:ext cx="1172357" cy="607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申請期間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D4D96-1C64-5456-E4EE-33268AD57717}"/>
              </a:ext>
            </a:extLst>
          </p:cNvPr>
          <p:cNvSpPr/>
          <p:nvPr/>
        </p:nvSpPr>
        <p:spPr>
          <a:xfrm>
            <a:off x="9009886" y="6053246"/>
            <a:ext cx="4913838" cy="607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令和７年４月１日（火）～令和８年２月２７日（金）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45D609-C2D1-87BB-31A5-23036FA49679}"/>
              </a:ext>
            </a:extLst>
          </p:cNvPr>
          <p:cNvSpPr/>
          <p:nvPr/>
        </p:nvSpPr>
        <p:spPr>
          <a:xfrm>
            <a:off x="7617318" y="4980119"/>
            <a:ext cx="1571110" cy="74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補助対象事業の実施期間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CFD3066-0188-4BE6-B590-C96EF75F12C8}"/>
              </a:ext>
            </a:extLst>
          </p:cNvPr>
          <p:cNvSpPr/>
          <p:nvPr/>
        </p:nvSpPr>
        <p:spPr>
          <a:xfrm>
            <a:off x="9425524" y="5142143"/>
            <a:ext cx="4913838" cy="607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交付決定日～令和８年３月１０日（火）まで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事前着手が認められた場合は、事前着手日から。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ADA506D-2A76-FC08-151F-29832D050E8C}"/>
              </a:ext>
            </a:extLst>
          </p:cNvPr>
          <p:cNvSpPr/>
          <p:nvPr/>
        </p:nvSpPr>
        <p:spPr>
          <a:xfrm>
            <a:off x="8600569" y="4160825"/>
            <a:ext cx="5240215" cy="920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02F496-A95E-CB98-CC63-4FFF245FBDE7}"/>
              </a:ext>
            </a:extLst>
          </p:cNvPr>
          <p:cNvSpPr/>
          <p:nvPr/>
        </p:nvSpPr>
        <p:spPr>
          <a:xfrm>
            <a:off x="8926852" y="3101184"/>
            <a:ext cx="5204878" cy="920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福井県内に所在する観光事業者等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1D74E7E-FFA2-7361-A824-15D216251DCF}"/>
              </a:ext>
            </a:extLst>
          </p:cNvPr>
          <p:cNvSpPr/>
          <p:nvPr/>
        </p:nvSpPr>
        <p:spPr>
          <a:xfrm>
            <a:off x="7481362" y="3261849"/>
            <a:ext cx="1350911" cy="607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76ECFB8-ACCB-F97A-ED52-16B722B80007}"/>
              </a:ext>
            </a:extLst>
          </p:cNvPr>
          <p:cNvSpPr/>
          <p:nvPr/>
        </p:nvSpPr>
        <p:spPr>
          <a:xfrm>
            <a:off x="7481362" y="4694166"/>
            <a:ext cx="1403926" cy="74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A11F8CB-D702-59D9-F128-2B532D134C2A}"/>
              </a:ext>
            </a:extLst>
          </p:cNvPr>
          <p:cNvSpPr/>
          <p:nvPr/>
        </p:nvSpPr>
        <p:spPr>
          <a:xfrm>
            <a:off x="9009886" y="4599696"/>
            <a:ext cx="5204878" cy="920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観光の検索結果 | かわいいフリー素材集 いらすとや">
            <a:extLst>
              <a:ext uri="{FF2B5EF4-FFF2-40B4-BE49-F238E27FC236}">
                <a16:creationId xmlns:a16="http://schemas.microsoft.com/office/drawing/2014/main" id="{780AB3A3-798D-4606-8DD6-F9750DF99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446" y="220170"/>
            <a:ext cx="1258916" cy="125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98B67355-266B-6B13-2D93-5B8D1DE84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58185"/>
              </p:ext>
            </p:extLst>
          </p:nvPr>
        </p:nvGraphicFramePr>
        <p:xfrm>
          <a:off x="120077" y="2188841"/>
          <a:ext cx="6597446" cy="95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4244787128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68626516"/>
                    </a:ext>
                  </a:extLst>
                </a:gridCol>
              </a:tblGrid>
              <a:tr h="95912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事業概要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地域が観光で「稼ぐ」ための契機とするため、観光事業者等に１件あたり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650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万円を上限に補助金を交付する事業です。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55045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9C006AC2-33D3-79EF-EDC0-035F70E06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74576"/>
              </p:ext>
            </p:extLst>
          </p:nvPr>
        </p:nvGraphicFramePr>
        <p:xfrm>
          <a:off x="117380" y="3218613"/>
          <a:ext cx="6597446" cy="69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847371851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961568361"/>
                    </a:ext>
                  </a:extLst>
                </a:gridCol>
              </a:tblGrid>
              <a:tr h="69793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対象者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福井県内に所在する観光事業者等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5378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02C5D6BF-2620-4401-E086-B9B227540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07864"/>
              </p:ext>
            </p:extLst>
          </p:nvPr>
        </p:nvGraphicFramePr>
        <p:xfrm>
          <a:off x="135956" y="4013510"/>
          <a:ext cx="6597446" cy="18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847371851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961568361"/>
                    </a:ext>
                  </a:extLst>
                </a:gridCol>
              </a:tblGrid>
              <a:tr h="906730">
                <a:tc rowSpan="2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事業の種類</a:t>
                      </a: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及び補助率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新規または既存の「食」「宿泊」「体験」「アクティビティ」の新規開発モデルの構築</a:t>
                      </a: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補助対象経費の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1/2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、補助上限額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万円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5378"/>
                  </a:ext>
                </a:extLst>
              </a:tr>
              <a:tr h="906730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インバウンド向け、かつ夜間コンテンツの場合　補助対象経費の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2/3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、補助上限額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650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701718"/>
                  </a:ext>
                </a:extLst>
              </a:tr>
            </a:tbl>
          </a:graphicData>
        </a:graphic>
      </p:graphicFrame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0A71A664-A637-BABB-7FAA-203DF2980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48230"/>
              </p:ext>
            </p:extLst>
          </p:nvPr>
        </p:nvGraphicFramePr>
        <p:xfrm>
          <a:off x="117380" y="7180866"/>
          <a:ext cx="6597446" cy="79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847371851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961568361"/>
                    </a:ext>
                  </a:extLst>
                </a:gridCol>
              </a:tblGrid>
              <a:tr h="79352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補助対象事業の実施期間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交付決定日～令和８年３月１０日（火）まで</a:t>
                      </a:r>
                    </a:p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事前着手が認められた場合は、事前着手日から。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5378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6A850AFF-0DFD-D974-7951-DF0F30CE5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57977"/>
              </p:ext>
            </p:extLst>
          </p:nvPr>
        </p:nvGraphicFramePr>
        <p:xfrm>
          <a:off x="130277" y="8070015"/>
          <a:ext cx="6597446" cy="661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847371851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961568361"/>
                    </a:ext>
                  </a:extLst>
                </a:gridCol>
              </a:tblGrid>
              <a:tr h="661427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申請期間　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50" dirty="0">
                          <a:solidFill>
                            <a:schemeClr val="tx1"/>
                          </a:solidFill>
                        </a:rPr>
                        <a:t>令和７年４月１日（火）～令和８年２月２７日（金）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5378"/>
                  </a:ext>
                </a:extLst>
              </a:tr>
            </a:tbl>
          </a:graphicData>
        </a:graphic>
      </p:graphicFrame>
      <p:pic>
        <p:nvPicPr>
          <p:cNvPr id="27" name="図 26">
            <a:extLst>
              <a:ext uri="{FF2B5EF4-FFF2-40B4-BE49-F238E27FC236}">
                <a16:creationId xmlns:a16="http://schemas.microsoft.com/office/drawing/2014/main" id="{B71F3825-4009-DBEF-A027-1C4B632C5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1983" y="70965"/>
            <a:ext cx="1408121" cy="140812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E378226-2B96-F7D1-54C2-9F6C8DCF4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98" y="311915"/>
            <a:ext cx="1891238" cy="1174558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330E255-168B-85D9-BF5D-C9AAA3D55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16791"/>
              </p:ext>
            </p:extLst>
          </p:nvPr>
        </p:nvGraphicFramePr>
        <p:xfrm>
          <a:off x="117380" y="5922593"/>
          <a:ext cx="65974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34">
                  <a:extLst>
                    <a:ext uri="{9D8B030D-6E8A-4147-A177-3AD203B41FA5}">
                      <a16:colId xmlns:a16="http://schemas.microsoft.com/office/drawing/2014/main" val="847371851"/>
                    </a:ext>
                  </a:extLst>
                </a:gridCol>
                <a:gridCol w="5013312">
                  <a:extLst>
                    <a:ext uri="{9D8B030D-6E8A-4147-A177-3AD203B41FA5}">
                      <a16:colId xmlns:a16="http://schemas.microsoft.com/office/drawing/2014/main" val="3961568361"/>
                    </a:ext>
                  </a:extLst>
                </a:gridCol>
              </a:tblGrid>
              <a:tr h="116265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補助対象経費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・商品造成に係る経費（企画開発、モニター　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ツアーの実施等）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・商品造成に必要な備品購入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・プロモ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―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ションにかかる経費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5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68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156</TotalTime>
  <Words>290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kankou</dc:creator>
  <cp:lastModifiedBy>kankou</cp:lastModifiedBy>
  <cp:revision>7</cp:revision>
  <cp:lastPrinted>2025-03-05T07:56:54Z</cp:lastPrinted>
  <dcterms:created xsi:type="dcterms:W3CDTF">2025-03-05T07:09:20Z</dcterms:created>
  <dcterms:modified xsi:type="dcterms:W3CDTF">2025-03-11T02:50:59Z</dcterms:modified>
</cp:coreProperties>
</file>